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656DA-7844-49E6-88B0-3B3E6F96EAFC}" type="datetimeFigureOut">
              <a:rPr lang="hu-HU" smtClean="0"/>
              <a:pPr/>
              <a:t>2012.11.16.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20E37E-4CE7-42C0-8CF8-06C43919FC5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2651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 smtClean="0">
                <a:latin typeface="+mn-lt"/>
              </a:rPr>
              <a:t>Az egyre fogyatkozó energiahordozó mennyiséget az egyre fokozódó fogyasztási igénnyel szembesítve két lehetőségünk lesz. Vagy belemegyünk egy folyamatos, és egyre durvuló konfliktusokkal terhelt jövőbe, vagy megpróbálunk minél inkább függetlenedni a globális tendenciáktól. Erre öt olyan eszközünk lesz, amely egyben a fenntarthatóság felé</a:t>
            </a:r>
            <a:r>
              <a:rPr lang="hu-HU" sz="1200" baseline="0" dirty="0" smtClean="0">
                <a:latin typeface="+mn-lt"/>
              </a:rPr>
              <a:t> tett fontos lépés is</a:t>
            </a:r>
            <a:r>
              <a:rPr lang="hu-HU" sz="1200" dirty="0" smtClean="0">
                <a:latin typeface="+mn-lt"/>
              </a:rPr>
              <a:t>: (i) energiatakarékosság, (i) megújuló energia a lehető legmagasabb</a:t>
            </a:r>
            <a:r>
              <a:rPr lang="hu-HU" sz="1200" baseline="0" dirty="0" smtClean="0">
                <a:latin typeface="+mn-lt"/>
              </a:rPr>
              <a:t> arányban,</a:t>
            </a:r>
            <a:r>
              <a:rPr lang="hu-HU" sz="1200" dirty="0" smtClean="0">
                <a:latin typeface="+mn-lt"/>
              </a:rPr>
              <a:t> (</a:t>
            </a:r>
            <a:r>
              <a:rPr lang="hu-HU" sz="1200" dirty="0" err="1" smtClean="0">
                <a:latin typeface="+mn-lt"/>
              </a:rPr>
              <a:t>iii</a:t>
            </a:r>
            <a:r>
              <a:rPr lang="hu-HU" sz="1200" dirty="0" smtClean="0">
                <a:latin typeface="+mn-lt"/>
              </a:rPr>
              <a:t>) a biztonságos atomenergia</a:t>
            </a:r>
            <a:r>
              <a:rPr lang="hu-HU" sz="1200" baseline="0" dirty="0" smtClean="0">
                <a:latin typeface="+mn-lt"/>
              </a:rPr>
              <a:t> és az erre épülő közlekedési elektrifikáció, (</a:t>
            </a:r>
            <a:r>
              <a:rPr lang="hu-HU" sz="1200" baseline="0" dirty="0" err="1" smtClean="0">
                <a:latin typeface="+mn-lt"/>
              </a:rPr>
              <a:t>iv</a:t>
            </a:r>
            <a:r>
              <a:rPr lang="hu-HU" sz="1200" baseline="0" dirty="0" smtClean="0">
                <a:latin typeface="+mn-lt"/>
              </a:rPr>
              <a:t>) egységes Európai energia infrastruktúra, energiapiac és energiapolitika, és végül (v) a kétpólusú mezőgazdaság, </a:t>
            </a:r>
            <a:r>
              <a:rPr lang="hu-HU" sz="1200" dirty="0" smtClean="0">
                <a:latin typeface="+mn-lt"/>
              </a:rPr>
              <a:t>amely piacorientált flexibilitással tud váltani az élelmiszertermelés és az energetikai célú biomassza előállítás között.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Hazánk energiaellátását tehát mindenképpen egy biztonságosan, előre kalkulálható és megfizethető áron beszerezhető energiahordozóra, vagy energiahordozó mixre kell alapozni. Ellátás-biztonsági megfontolásból ezért minél előbb előtérbe kell kerülnie a hazai szén- és lignitvagyon környezetbarát felhasználásának, új hazai kőolaj-, konvencionális- és nem konvencionális gázlelőhelyek művelésbe vonásának. Nem beszélve arról, hogy a hazai szén- és lignitvagyon egyben a magyar energetika krízishelyzeti tartalékát is jelenti, hiszen segítségével nem tolerálható mértékű piaci áremelkedések, tartós hiány, és egyéb szükséghelyzetek esetén bármely más energiaforrás kiváltható.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8E78ED-D0E3-43F5-B025-AFC0ECAA5DE6}" type="slidenum">
              <a:rPr lang="hu-HU" smtClean="0"/>
              <a:pPr>
                <a:defRPr/>
              </a:pPr>
              <a:t>22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3D95-1FD3-423F-8730-94AC758086E5}" type="datetimeFigureOut">
              <a:rPr lang="hu-HU" smtClean="0"/>
              <a:pPr/>
              <a:t>2012.11.16.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DFDE3-025C-4766-9379-D9754CEDAD1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3D95-1FD3-423F-8730-94AC758086E5}" type="datetimeFigureOut">
              <a:rPr lang="hu-HU" smtClean="0"/>
              <a:pPr/>
              <a:t>2012.11.16.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DFDE3-025C-4766-9379-D9754CEDAD1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3D95-1FD3-423F-8730-94AC758086E5}" type="datetimeFigureOut">
              <a:rPr lang="hu-HU" smtClean="0"/>
              <a:pPr/>
              <a:t>2012.11.16.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DFDE3-025C-4766-9379-D9754CEDAD1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3D95-1FD3-423F-8730-94AC758086E5}" type="datetimeFigureOut">
              <a:rPr lang="hu-HU" smtClean="0"/>
              <a:pPr/>
              <a:t>2012.11.16.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DFDE3-025C-4766-9379-D9754CEDAD1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3D95-1FD3-423F-8730-94AC758086E5}" type="datetimeFigureOut">
              <a:rPr lang="hu-HU" smtClean="0"/>
              <a:pPr/>
              <a:t>2012.11.16.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DFDE3-025C-4766-9379-D9754CEDAD1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3D95-1FD3-423F-8730-94AC758086E5}" type="datetimeFigureOut">
              <a:rPr lang="hu-HU" smtClean="0"/>
              <a:pPr/>
              <a:t>2012.11.16.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DFDE3-025C-4766-9379-D9754CEDAD1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3D95-1FD3-423F-8730-94AC758086E5}" type="datetimeFigureOut">
              <a:rPr lang="hu-HU" smtClean="0"/>
              <a:pPr/>
              <a:t>2012.11.16.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DFDE3-025C-4766-9379-D9754CEDAD1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3D95-1FD3-423F-8730-94AC758086E5}" type="datetimeFigureOut">
              <a:rPr lang="hu-HU" smtClean="0"/>
              <a:pPr/>
              <a:t>2012.11.16.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DFDE3-025C-4766-9379-D9754CEDAD1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3D95-1FD3-423F-8730-94AC758086E5}" type="datetimeFigureOut">
              <a:rPr lang="hu-HU" smtClean="0"/>
              <a:pPr/>
              <a:t>2012.11.16.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DFDE3-025C-4766-9379-D9754CEDAD1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3D95-1FD3-423F-8730-94AC758086E5}" type="datetimeFigureOut">
              <a:rPr lang="hu-HU" smtClean="0"/>
              <a:pPr/>
              <a:t>2012.11.16.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DFDE3-025C-4766-9379-D9754CEDAD1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3D95-1FD3-423F-8730-94AC758086E5}" type="datetimeFigureOut">
              <a:rPr lang="hu-HU" smtClean="0"/>
              <a:pPr/>
              <a:t>2012.11.16.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DFDE3-025C-4766-9379-D9754CEDAD1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83D95-1FD3-423F-8730-94AC758086E5}" type="datetimeFigureOut">
              <a:rPr lang="hu-HU" smtClean="0"/>
              <a:pPr/>
              <a:t>2012.11.16.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DFDE3-025C-4766-9379-D9754CEDAD14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4000" b="1" dirty="0" smtClean="0">
                <a:solidFill>
                  <a:schemeClr val="bg2">
                    <a:lumMod val="50000"/>
                  </a:schemeClr>
                </a:solidFill>
              </a:rPr>
              <a:t>A fenntartható fejlődés és erőforrások kérdésköre</a:t>
            </a:r>
            <a:endParaRPr lang="hu-HU" sz="4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4293096"/>
            <a:ext cx="6400800" cy="1345704"/>
          </a:xfrm>
        </p:spPr>
        <p:txBody>
          <a:bodyPr>
            <a:normAutofit fontScale="85000" lnSpcReduction="20000"/>
          </a:bodyPr>
          <a:lstStyle/>
          <a:p>
            <a:r>
              <a:rPr lang="hu-HU" sz="2800" b="1" dirty="0" smtClean="0">
                <a:solidFill>
                  <a:schemeClr val="bg2">
                    <a:lumMod val="50000"/>
                  </a:schemeClr>
                </a:solidFill>
              </a:rPr>
              <a:t>„A magyar energia- és környezetpolitika összefüggései, új kihívásai”</a:t>
            </a:r>
          </a:p>
          <a:p>
            <a:r>
              <a:rPr lang="hu-HU" sz="2400" b="1" dirty="0" smtClean="0">
                <a:solidFill>
                  <a:schemeClr val="bg2">
                    <a:lumMod val="50000"/>
                  </a:schemeClr>
                </a:solidFill>
              </a:rPr>
              <a:t>Pro Energia Alapítvány – ELTE Gólyavár 2012 november 15.</a:t>
            </a:r>
          </a:p>
          <a:p>
            <a:r>
              <a:rPr lang="hu-HU" sz="2200" b="1" i="1" dirty="0" smtClean="0">
                <a:solidFill>
                  <a:schemeClr val="bg2">
                    <a:lumMod val="50000"/>
                  </a:schemeClr>
                </a:solidFill>
              </a:rPr>
              <a:t>Bencsik János MFGI – Nemzeti Alkalmazkodási Központ</a:t>
            </a:r>
            <a:endParaRPr lang="hu-HU" sz="2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Kisajátított bioszféra</a:t>
            </a:r>
            <a:endParaRPr lang="hu-H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hu-HU" dirty="0" smtClean="0"/>
              <a:t>    </a:t>
            </a:r>
            <a:r>
              <a:rPr lang="hu-HU" b="1" dirty="0" smtClean="0"/>
              <a:t>A társadalom nem </a:t>
            </a:r>
            <a:r>
              <a:rPr lang="hu-HU" b="1" dirty="0"/>
              <a:t>különül el a Természet élőnek tekinthető, egymásba foglalt rendszereitől. </a:t>
            </a:r>
            <a:endParaRPr lang="hu-HU" b="1" dirty="0" smtClean="0"/>
          </a:p>
          <a:p>
            <a:pPr algn="ctr"/>
            <a:r>
              <a:rPr lang="hu-HU" dirty="0"/>
              <a:t>A</a:t>
            </a:r>
            <a:r>
              <a:rPr lang="hu-HU" dirty="0" smtClean="0"/>
              <a:t>z </a:t>
            </a:r>
            <a:r>
              <a:rPr lang="hu-HU" dirty="0"/>
              <a:t>ember csak gazdája lehet a természetnek, tulajdonosa nem, mert az azt is jelentené egyben, hogy akár meg is semmisíthetné azt.</a:t>
            </a:r>
          </a:p>
        </p:txBody>
      </p:sp>
      <p:pic>
        <p:nvPicPr>
          <p:cNvPr id="5" name="Tartalom helye 4" descr="imagesCA6XUJ3K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6016" y="2204864"/>
            <a:ext cx="4176464" cy="33123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3600" b="1" dirty="0" smtClean="0">
                <a:solidFill>
                  <a:schemeClr val="bg2">
                    <a:lumMod val="50000"/>
                  </a:schemeClr>
                </a:solidFill>
              </a:rPr>
              <a:t>Az emberi társadalom elválasztotta magát a Természettől</a:t>
            </a:r>
            <a:endParaRPr lang="hu-HU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5313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hu-HU" b="1" dirty="0"/>
              <a:t>Az élő természettől való általános és gyors </a:t>
            </a:r>
            <a:r>
              <a:rPr lang="hu-HU" b="1" dirty="0" smtClean="0"/>
              <a:t>elidegenedés, </a:t>
            </a:r>
            <a:r>
              <a:rPr lang="hu-HU" dirty="0" smtClean="0"/>
              <a:t>a </a:t>
            </a:r>
            <a:r>
              <a:rPr lang="hu-HU" dirty="0"/>
              <a:t>„paradicsomból” történő </a:t>
            </a:r>
            <a:r>
              <a:rPr lang="hu-HU" dirty="0" smtClean="0"/>
              <a:t>számkivetés. </a:t>
            </a:r>
          </a:p>
          <a:p>
            <a:pPr algn="ctr"/>
            <a:r>
              <a:rPr lang="hu-HU" dirty="0" smtClean="0"/>
              <a:t>Az </a:t>
            </a:r>
            <a:r>
              <a:rPr lang="hu-HU" dirty="0"/>
              <a:t>ember nem a tudás, hanem a tudálékosság fájáról szakított magának gyümölcsöt, mely által </a:t>
            </a:r>
            <a:r>
              <a:rPr lang="hu-HU" b="1" dirty="0"/>
              <a:t>az igazi tiszta tudás elhomályosult, töredékessé vált. </a:t>
            </a:r>
          </a:p>
        </p:txBody>
      </p:sp>
      <p:pic>
        <p:nvPicPr>
          <p:cNvPr id="5" name="Tartalom helye 4" descr="imagesCA28L66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32040" y="1700808"/>
            <a:ext cx="3312368" cy="44644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Tükör által homályosan</a:t>
            </a:r>
            <a:endParaRPr lang="hu-H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67544" y="1916832"/>
            <a:ext cx="4038600" cy="44644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u-HU" b="1" dirty="0"/>
              <a:t>Összetévesztettük</a:t>
            </a:r>
            <a:r>
              <a:rPr lang="hu-HU" dirty="0"/>
              <a:t> az információt a tudással, a működőképességet az igazsággal, az élvezetet a boldogsággal, </a:t>
            </a:r>
            <a:r>
              <a:rPr lang="hu-HU" b="1" dirty="0"/>
              <a:t>a növekedést a fejlődéssel</a:t>
            </a:r>
            <a:r>
              <a:rPr lang="hu-HU" dirty="0"/>
              <a:t>, a mértéktelenséget a szabadsággal. </a:t>
            </a:r>
            <a:endParaRPr lang="hu-HU" sz="2000" dirty="0" smtClean="0"/>
          </a:p>
          <a:p>
            <a:pPr algn="ctr">
              <a:buNone/>
            </a:pPr>
            <a:r>
              <a:rPr lang="hu-HU" sz="2000" i="1" dirty="0" smtClean="0"/>
              <a:t>(Lányi András)</a:t>
            </a:r>
            <a:endParaRPr lang="hu-HU" i="1" dirty="0" smtClean="0"/>
          </a:p>
        </p:txBody>
      </p:sp>
      <p:pic>
        <p:nvPicPr>
          <p:cNvPr id="5" name="Tartalom helye 4" descr="imagesCA2NVC6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04048" y="1988840"/>
            <a:ext cx="3600400" cy="38164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Telhetetlen civilizáció</a:t>
            </a:r>
            <a:endParaRPr lang="hu-H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2132856"/>
            <a:ext cx="4038600" cy="4104456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hu-HU" dirty="0"/>
              <a:t>Az emberi társadalom </a:t>
            </a:r>
            <a:r>
              <a:rPr lang="hu-HU" dirty="0" smtClean="0"/>
              <a:t>a Természettől jól </a:t>
            </a:r>
            <a:r>
              <a:rPr lang="hu-HU" dirty="0"/>
              <a:t>elkülönülő, </a:t>
            </a:r>
            <a:r>
              <a:rPr lang="hu-HU" dirty="0" smtClean="0"/>
              <a:t>önálló technológiai </a:t>
            </a:r>
            <a:r>
              <a:rPr lang="hu-HU" dirty="0"/>
              <a:t>bázisú képződményt hozott </a:t>
            </a:r>
            <a:r>
              <a:rPr lang="hu-HU" dirty="0" smtClean="0"/>
              <a:t>létre. </a:t>
            </a:r>
          </a:p>
          <a:p>
            <a:pPr algn="ctr"/>
            <a:r>
              <a:rPr lang="hu-HU" dirty="0" smtClean="0"/>
              <a:t>Ez a </a:t>
            </a:r>
            <a:r>
              <a:rPr lang="hu-HU" dirty="0"/>
              <a:t>„civilizáció” a Természettől elvont javakból és energiákból építkezik. </a:t>
            </a:r>
            <a:endParaRPr lang="hu-HU" dirty="0" smtClean="0"/>
          </a:p>
          <a:p>
            <a:pPr algn="ctr"/>
            <a:r>
              <a:rPr lang="hu-HU" b="1" dirty="0" smtClean="0"/>
              <a:t>Minél </a:t>
            </a:r>
            <a:r>
              <a:rPr lang="hu-HU" b="1" dirty="0"/>
              <a:t>többre van szüksége, annál nagyobb az elvonás, azaz a pusztítás. </a:t>
            </a:r>
          </a:p>
        </p:txBody>
      </p:sp>
      <p:pic>
        <p:nvPicPr>
          <p:cNvPr id="12" name="Tartalom helye 11" descr="imagesCA2VZV5H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88024" y="2204864"/>
            <a:ext cx="3816424" cy="37444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Ördögi pszichológia</a:t>
            </a:r>
            <a:endParaRPr lang="hu-H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88840"/>
            <a:ext cx="4038600" cy="4137323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hu-HU" dirty="0"/>
              <a:t>A modern – civilizált - társadalom szlogenje: dolgozz és vásárolj, azaz végezz nemszeretem munkát és vásárolj felesleges dolgokat! </a:t>
            </a:r>
            <a:endParaRPr lang="hu-HU" dirty="0" smtClean="0"/>
          </a:p>
          <a:p>
            <a:pPr algn="ctr"/>
            <a:r>
              <a:rPr lang="hu-HU" b="1" dirty="0" smtClean="0"/>
              <a:t>A fogyasztás növekedése mögött precízen megtervezett pszichológiai és mérnöki tevékenység húzódik meg.</a:t>
            </a:r>
            <a:endParaRPr lang="hu-HU" b="1" dirty="0"/>
          </a:p>
          <a:p>
            <a:endParaRPr lang="hu-HU" dirty="0"/>
          </a:p>
        </p:txBody>
      </p:sp>
      <p:pic>
        <p:nvPicPr>
          <p:cNvPr id="6" name="Tartalom helye 5" descr="imagesCA1N4U8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32040" y="1772816"/>
            <a:ext cx="3672408" cy="424847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Utolérhetetlen telhetetlenség</a:t>
            </a:r>
            <a:endParaRPr lang="hu-HU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914400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Globális </a:t>
            </a:r>
            <a:r>
              <a:rPr lang="hu-HU" b="1" dirty="0">
                <a:solidFill>
                  <a:schemeClr val="bg2">
                    <a:lumMod val="50000"/>
                  </a:schemeClr>
                </a:solidFill>
              </a:rPr>
              <a:t>k</a:t>
            </a:r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ísérlet zajlik</a:t>
            </a:r>
            <a:b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hu-HU" sz="2000" b="1" dirty="0" smtClean="0">
                <a:solidFill>
                  <a:schemeClr val="bg2">
                    <a:lumMod val="50000"/>
                  </a:schemeClr>
                </a:solidFill>
              </a:rPr>
              <a:t>(globális = helytelen)</a:t>
            </a:r>
            <a:br>
              <a:rPr lang="hu-HU" sz="20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hu-HU" sz="2000" b="1" dirty="0" smtClean="0">
                <a:solidFill>
                  <a:schemeClr val="bg2">
                    <a:lumMod val="50000"/>
                  </a:schemeClr>
                </a:solidFill>
              </a:rPr>
              <a:t>(lokális = helyes)</a:t>
            </a:r>
            <a:endParaRPr lang="hu-H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2204864"/>
            <a:ext cx="4038600" cy="3921299"/>
          </a:xfrm>
        </p:spPr>
        <p:txBody>
          <a:bodyPr/>
          <a:lstStyle/>
          <a:p>
            <a:pPr algn="ctr">
              <a:buNone/>
            </a:pPr>
            <a:r>
              <a:rPr lang="hu-HU" b="1" dirty="0" smtClean="0"/>
              <a:t>    Egy korlátlan </a:t>
            </a:r>
            <a:r>
              <a:rPr lang="hu-HU" b="1" dirty="0"/>
              <a:t>növekedésre berendezkedett gazdaság próbálja növekvő igényeinket egy véges földi térben kielégíteni</a:t>
            </a:r>
            <a:r>
              <a:rPr lang="hu-HU" b="1" dirty="0" smtClean="0"/>
              <a:t>.</a:t>
            </a:r>
          </a:p>
          <a:p>
            <a:pPr algn="ctr">
              <a:buNone/>
            </a:pPr>
            <a:r>
              <a:rPr lang="hu-HU" sz="2000" dirty="0" smtClean="0"/>
              <a:t>                                     /Vida Gábor/</a:t>
            </a:r>
            <a:endParaRPr lang="hu-HU" sz="2000" dirty="0"/>
          </a:p>
          <a:p>
            <a:endParaRPr lang="hu-HU" dirty="0"/>
          </a:p>
        </p:txBody>
      </p:sp>
      <p:pic>
        <p:nvPicPr>
          <p:cNvPr id="6" name="Tartalom helye 5" descr="imagesCA84Z2CM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4008" y="1988840"/>
            <a:ext cx="4032448" cy="33843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Unokáink életét emésztjük</a:t>
            </a:r>
            <a:endParaRPr lang="hu-H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2492896"/>
            <a:ext cx="4038600" cy="3633267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 </a:t>
            </a:r>
            <a:r>
              <a:rPr lang="hu-HU" sz="3200" b="1" dirty="0"/>
              <a:t>Mára elérkeztünk oda, hogy a természeti javak felélését nemcsak térben, de időben is kiterjesztettük. </a:t>
            </a:r>
          </a:p>
          <a:p>
            <a:endParaRPr lang="hu-HU" dirty="0"/>
          </a:p>
        </p:txBody>
      </p:sp>
      <p:pic>
        <p:nvPicPr>
          <p:cNvPr id="5" name="Tartalom helye 4" descr="imagesCAS75YMK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1988840"/>
            <a:ext cx="4320480" cy="34563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A növekedés határai</a:t>
            </a:r>
            <a:endParaRPr lang="hu-H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16832"/>
            <a:ext cx="4038600" cy="4209331"/>
          </a:xfrm>
        </p:spPr>
        <p:txBody>
          <a:bodyPr>
            <a:normAutofit fontScale="92500" lnSpcReduction="20000"/>
          </a:bodyPr>
          <a:lstStyle/>
          <a:p>
            <a:pPr lvl="0" algn="ctr"/>
            <a:r>
              <a:rPr lang="hu-HU" dirty="0"/>
              <a:t>Az ember az egyes alacsonyabb rendszerszerveződési szintek korlátait tudja csak </a:t>
            </a:r>
            <a:r>
              <a:rPr lang="hu-HU" dirty="0" smtClean="0"/>
              <a:t>kikerülni.</a:t>
            </a:r>
          </a:p>
          <a:p>
            <a:pPr lvl="0" algn="ctr"/>
            <a:endParaRPr lang="hu-HU" b="1" dirty="0" smtClean="0"/>
          </a:p>
          <a:p>
            <a:pPr lvl="0" algn="ctr"/>
            <a:r>
              <a:rPr lang="hu-HU" b="1" dirty="0" smtClean="0"/>
              <a:t>Mindenféle növekedés, de különösen az exponenciális, előbb-utóbb akadályokba ütközik a valós világ véges lehetőségei miatt.</a:t>
            </a:r>
            <a:r>
              <a:rPr lang="hu-HU" dirty="0" smtClean="0"/>
              <a:t> </a:t>
            </a:r>
          </a:p>
          <a:p>
            <a:pPr algn="ctr"/>
            <a:endParaRPr lang="hu-HU" dirty="0" smtClean="0"/>
          </a:p>
        </p:txBody>
      </p:sp>
      <p:pic>
        <p:nvPicPr>
          <p:cNvPr id="5" name="Tartalom helye 4" descr="imagesCAE50K4V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4008" y="1844824"/>
            <a:ext cx="4104456" cy="40324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Földünk megtelt- a tányérok üresek</a:t>
            </a:r>
            <a:endParaRPr lang="hu-HU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6866" name="Picture 2" descr="File:Population curve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8820472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504055"/>
          </a:xfrm>
        </p:spPr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Fenntarthatósági kritériumok</a:t>
            </a:r>
            <a:endParaRPr lang="hu-H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8424936" cy="4968552"/>
          </a:xfrm>
        </p:spPr>
        <p:txBody>
          <a:bodyPr>
            <a:normAutofit/>
          </a:bodyPr>
          <a:lstStyle/>
          <a:p>
            <a:pPr lvl="0" algn="just">
              <a:buFont typeface="Arial" pitchFamily="34" charset="0"/>
              <a:buChar char="•"/>
            </a:pPr>
            <a:r>
              <a:rPr lang="hu-HU" sz="2800" b="1" dirty="0" smtClean="0"/>
              <a:t> </a:t>
            </a:r>
            <a:r>
              <a:rPr lang="hu-HU" sz="2800" dirty="0" smtClean="0">
                <a:solidFill>
                  <a:schemeClr val="tx1"/>
                </a:solidFill>
              </a:rPr>
              <a:t>Két fontos fenntarthatósági tulajdonság érvényesül a bioszférában. Az egyik </a:t>
            </a:r>
            <a:r>
              <a:rPr lang="hu-HU" sz="2800" b="1" dirty="0" smtClean="0">
                <a:solidFill>
                  <a:schemeClr val="tx1"/>
                </a:solidFill>
              </a:rPr>
              <a:t>a megbízható, tartós energia ellátás</a:t>
            </a:r>
            <a:r>
              <a:rPr lang="hu-HU" sz="2800" dirty="0" smtClean="0">
                <a:solidFill>
                  <a:schemeClr val="tx1"/>
                </a:solidFill>
              </a:rPr>
              <a:t>, a másik a </a:t>
            </a:r>
            <a:r>
              <a:rPr lang="hu-HU" sz="2800" b="1" dirty="0" smtClean="0">
                <a:solidFill>
                  <a:schemeClr val="tx1"/>
                </a:solidFill>
              </a:rPr>
              <a:t>zárt, megújuló anyagciklusok</a:t>
            </a:r>
            <a:r>
              <a:rPr lang="hu-HU" sz="2800" dirty="0" smtClean="0">
                <a:solidFill>
                  <a:schemeClr val="tx1"/>
                </a:solidFill>
              </a:rPr>
              <a:t>. Mindkettő a Föld egészére vonatkozik. </a:t>
            </a:r>
          </a:p>
          <a:p>
            <a:pPr lvl="0" algn="just">
              <a:buFont typeface="Arial" pitchFamily="34" charset="0"/>
              <a:buChar char="•"/>
            </a:pPr>
            <a:r>
              <a:rPr lang="hu-HU" sz="2800" dirty="0" smtClean="0">
                <a:solidFill>
                  <a:schemeClr val="tx1"/>
                </a:solidFill>
              </a:rPr>
              <a:t> Az elraktározott napenergia tette lehetővé az utóbbi 2-3 évszázad fantasztikus fejlődését és fajunk létszámának egy nagyságrenddel (10x) való megnövelését.</a:t>
            </a:r>
          </a:p>
          <a:p>
            <a:pPr algn="just">
              <a:buFont typeface="Arial" pitchFamily="34" charset="0"/>
              <a:buChar char="•"/>
            </a:pPr>
            <a:r>
              <a:rPr lang="hu-HU" sz="2800" dirty="0" smtClean="0">
                <a:solidFill>
                  <a:schemeClr val="tx1"/>
                </a:solidFill>
              </a:rPr>
              <a:t> Fosszilis energiáink „hasznosításával” ezt a folyamatot fordítjuk meg, méghozzá több milliószorosan megnövelt sebességgel juttatjuk vissza a szénatomokat a légkörbe. </a:t>
            </a:r>
            <a:endParaRPr lang="hu-H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Antropocén tűzijáték</a:t>
            </a:r>
            <a:endParaRPr lang="hu-H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4038600" cy="4536504"/>
          </a:xfrm>
        </p:spPr>
        <p:txBody>
          <a:bodyPr>
            <a:normAutofit fontScale="92500" lnSpcReduction="20000"/>
          </a:bodyPr>
          <a:lstStyle/>
          <a:p>
            <a:r>
              <a:rPr lang="hu-HU" dirty="0" smtClean="0"/>
              <a:t>Kétezer év alatt létszámunk hússzorosára, gazdasági teljesítményünk ezerszeresére nőtt.</a:t>
            </a:r>
            <a:endParaRPr lang="hu-HU" b="1" dirty="0" smtClean="0"/>
          </a:p>
          <a:p>
            <a:r>
              <a:rPr lang="hu-HU" dirty="0" smtClean="0"/>
              <a:t>Az olcsó fosszilis energia felhasználásával egy magas energiaszintet igénylő globalizált ipari társadalmat hoztunk létre.</a:t>
            </a:r>
          </a:p>
          <a:p>
            <a:r>
              <a:rPr lang="hu-HU" dirty="0" smtClean="0"/>
              <a:t> </a:t>
            </a:r>
            <a:r>
              <a:rPr lang="hu-HU" b="1" dirty="0" smtClean="0"/>
              <a:t>Kevesebb és drágább energiával ez az állapot nem tartható fenn.</a:t>
            </a:r>
          </a:p>
          <a:p>
            <a:pPr lvl="0"/>
            <a:endParaRPr lang="hu-HU" dirty="0" smtClean="0"/>
          </a:p>
          <a:p>
            <a:endParaRPr lang="hu-HU" dirty="0"/>
          </a:p>
        </p:txBody>
      </p:sp>
      <p:pic>
        <p:nvPicPr>
          <p:cNvPr id="5" name="Tartalom helye 4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628800"/>
            <a:ext cx="424428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Megújuló energia – szép álom</a:t>
            </a:r>
            <a:endParaRPr lang="hu-H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2132856"/>
            <a:ext cx="4038600" cy="3993307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hu-HU" dirty="0" smtClean="0"/>
              <a:t>     A fosszilis és nukleáris energiaforrások az összes energia 87,5%-át adták l973-ban, s 35 évvel később még mindig 87,1%-ot tesznek ki. </a:t>
            </a:r>
          </a:p>
          <a:p>
            <a:pPr algn="ctr"/>
            <a:r>
              <a:rPr lang="hu-HU" b="1" dirty="0"/>
              <a:t>A</a:t>
            </a:r>
            <a:r>
              <a:rPr lang="hu-HU" b="1" dirty="0" smtClean="0"/>
              <a:t> megújuló energiaforrások növekvő használata még kis mértékben sem tudta átvenni a fogyó nem megújulók szerepét! </a:t>
            </a:r>
            <a:endParaRPr lang="hu-HU" b="1" dirty="0"/>
          </a:p>
        </p:txBody>
      </p:sp>
      <p:pic>
        <p:nvPicPr>
          <p:cNvPr id="5" name="Tartalom helye 4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628800"/>
            <a:ext cx="4032448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zövegdoboz 5"/>
          <p:cNvSpPr txBox="1"/>
          <p:nvPr/>
        </p:nvSpPr>
        <p:spPr>
          <a:xfrm>
            <a:off x="6804248" y="6093296"/>
            <a:ext cx="15121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u-HU" i="1" dirty="0" smtClean="0"/>
              <a:t>(Vida Gábor)</a:t>
            </a:r>
            <a:endParaRPr lang="hu-HU" i="1" dirty="0"/>
          </a:p>
        </p:txBody>
      </p:sp>
      <p:sp>
        <p:nvSpPr>
          <p:cNvPr id="10" name="Szövegdoboz 9"/>
          <p:cNvSpPr txBox="1"/>
          <p:nvPr/>
        </p:nvSpPr>
        <p:spPr>
          <a:xfrm>
            <a:off x="7668344" y="2780928"/>
            <a:ext cx="86409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u-HU" sz="1200" b="1" dirty="0" smtClean="0"/>
              <a:t>   81.3%</a:t>
            </a:r>
            <a:endParaRPr lang="hu-HU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792087"/>
          </a:xfrm>
        </p:spPr>
        <p:txBody>
          <a:bodyPr/>
          <a:lstStyle/>
          <a:p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Kimerülő erőforrások</a:t>
            </a:r>
            <a:endParaRPr lang="hu-H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23528" y="1772816"/>
            <a:ext cx="8568952" cy="4608512"/>
          </a:xfrm>
        </p:spPr>
        <p:txBody>
          <a:bodyPr>
            <a:normAutofit lnSpcReduction="10000"/>
          </a:bodyPr>
          <a:lstStyle/>
          <a:p>
            <a:pPr lvl="0" algn="just">
              <a:buFont typeface="Arial" pitchFamily="34" charset="0"/>
              <a:buChar char="•"/>
            </a:pPr>
            <a:r>
              <a:rPr lang="hu-HU" sz="2400" b="1" dirty="0" smtClean="0"/>
              <a:t> </a:t>
            </a:r>
            <a:r>
              <a:rPr lang="hu-HU" sz="2800" b="1" dirty="0" smtClean="0">
                <a:solidFill>
                  <a:schemeClr val="tx1"/>
                </a:solidFill>
              </a:rPr>
              <a:t>Az alapvető élelmiszerek jelenlegi megtermelése</a:t>
            </a:r>
            <a:r>
              <a:rPr lang="hu-HU" sz="2800" dirty="0" smtClean="0">
                <a:solidFill>
                  <a:schemeClr val="tx1"/>
                </a:solidFill>
              </a:rPr>
              <a:t>, a mezőgazdasági talajművelő, betakarító, feldolgozó és szállító gépek tömegének használatát, a műtrágyák és növényvédő szerek energiaigényes előállítását igényli. </a:t>
            </a:r>
          </a:p>
          <a:p>
            <a:pPr lvl="0" algn="just">
              <a:buFont typeface="Arial" pitchFamily="34" charset="0"/>
              <a:buChar char="•"/>
            </a:pPr>
            <a:r>
              <a:rPr lang="hu-HU" sz="2800" dirty="0" smtClean="0">
                <a:solidFill>
                  <a:schemeClr val="tx1"/>
                </a:solidFill>
              </a:rPr>
              <a:t>Az egész rendszer az </a:t>
            </a:r>
            <a:r>
              <a:rPr lang="hu-HU" sz="2800" b="1" dirty="0" smtClean="0">
                <a:solidFill>
                  <a:schemeClr val="tx1"/>
                </a:solidFill>
              </a:rPr>
              <a:t>olcsó kőolajra épül.</a:t>
            </a:r>
          </a:p>
          <a:p>
            <a:pPr lvl="0" algn="just">
              <a:buFont typeface="Arial" pitchFamily="34" charset="0"/>
              <a:buChar char="•"/>
            </a:pPr>
            <a:r>
              <a:rPr lang="hu-HU" sz="2800" dirty="0" smtClean="0">
                <a:solidFill>
                  <a:schemeClr val="tx1"/>
                </a:solidFill>
              </a:rPr>
              <a:t> Korábbi energiabőségünk következtében </a:t>
            </a:r>
            <a:r>
              <a:rPr lang="hu-HU" sz="2800" b="1" dirty="0" smtClean="0">
                <a:solidFill>
                  <a:schemeClr val="tx1"/>
                </a:solidFill>
              </a:rPr>
              <a:t>egy kJ (kilo joule) élelem előállításához 8-10 kJ energiát fektetünk be. </a:t>
            </a:r>
            <a:endParaRPr lang="hu-HU" sz="2800" dirty="0" smtClean="0">
              <a:solidFill>
                <a:schemeClr val="tx1"/>
              </a:solidFill>
            </a:endParaRPr>
          </a:p>
          <a:p>
            <a:pPr lvl="0" algn="just">
              <a:buFont typeface="Arial" pitchFamily="34" charset="0"/>
              <a:buChar char="•"/>
            </a:pPr>
            <a:r>
              <a:rPr lang="hu-HU" sz="2800" dirty="0" smtClean="0">
                <a:solidFill>
                  <a:schemeClr val="tx1"/>
                </a:solidFill>
              </a:rPr>
              <a:t> </a:t>
            </a:r>
            <a:r>
              <a:rPr lang="hu-HU" sz="2800" b="1" dirty="0" smtClean="0">
                <a:solidFill>
                  <a:schemeClr val="tx1"/>
                </a:solidFill>
              </a:rPr>
              <a:t>Fogyóban van az ivó- és öntözővíz, a termőtalaj</a:t>
            </a:r>
            <a:r>
              <a:rPr lang="hu-HU" sz="2800" dirty="0" smtClean="0">
                <a:solidFill>
                  <a:schemeClr val="tx1"/>
                </a:solidFill>
              </a:rPr>
              <a:t>, és egy </a:t>
            </a:r>
            <a:r>
              <a:rPr lang="hu-HU" sz="2800" b="1" dirty="0" smtClean="0">
                <a:solidFill>
                  <a:schemeClr val="tx1"/>
                </a:solidFill>
              </a:rPr>
              <a:t>sor ásványi anyag </a:t>
            </a:r>
            <a:r>
              <a:rPr lang="hu-HU" sz="2800" dirty="0" smtClean="0">
                <a:solidFill>
                  <a:schemeClr val="tx1"/>
                </a:solidFill>
              </a:rPr>
              <a:t>(különösen a foszfátok).</a:t>
            </a:r>
          </a:p>
          <a:p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Fajunk fennmaradása a tét</a:t>
            </a:r>
            <a:endParaRPr lang="hu-HU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7"/>
            <a:ext cx="8784976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zövegdoboz 4"/>
          <p:cNvSpPr txBox="1"/>
          <p:nvPr/>
        </p:nvSpPr>
        <p:spPr>
          <a:xfrm>
            <a:off x="7308304" y="6453336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7092280" y="6165304"/>
            <a:ext cx="1800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u-HU" i="1" dirty="0" smtClean="0"/>
              <a:t>/Vida Gábor/ </a:t>
            </a:r>
            <a:endParaRPr lang="hu-H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712967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A Föld-felszín melegedési adatsora</a:t>
            </a:r>
            <a:endParaRPr lang="hu-HU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871296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Jövő a múltban</a:t>
            </a:r>
            <a:endParaRPr lang="hu-HU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8280920" cy="475252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Szövegdoboz 5"/>
          <p:cNvSpPr txBox="1"/>
          <p:nvPr/>
        </p:nvSpPr>
        <p:spPr>
          <a:xfrm>
            <a:off x="7380312" y="6165304"/>
            <a:ext cx="14401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u-HU" dirty="0" smtClean="0"/>
              <a:t>(Vida Gábor)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bg2">
                    <a:lumMod val="50000"/>
                  </a:schemeClr>
                </a:solidFill>
              </a:rPr>
              <a:t>Értékváltásra van szükség</a:t>
            </a:r>
            <a:endParaRPr lang="hu-H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hu-HU" dirty="0" smtClean="0"/>
              <a:t>Fenntarthatóság: a jövőbeni fejlődést nem lehet a természeti erőforrások korlátlan felhasználására, a társadalmi erőforrás-megújító intézményrendszer leépülésére, illetve az eladósodásra alapozni.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A legfőbb cél a társadalom és a gazdaság olyan átalakítása, amely lehetővé teszi az ökológiai korlátoknak való megfelelést. </a:t>
            </a:r>
          </a:p>
          <a:p>
            <a:r>
              <a:rPr lang="hu-HU" b="1" dirty="0" smtClean="0"/>
              <a:t>A belátáshoz viszont kellő tájékozódás, összefüggésekben, rendszerben történő gondolkodás szükséges.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90522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A társadalmi-gazdasági igények anyagáram szemléletű összefüggései </a:t>
            </a:r>
            <a:br>
              <a:rPr kumimoji="0" lang="hu-H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</a:br>
            <a:endParaRPr kumimoji="0" lang="hu-H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Kép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764705"/>
            <a:ext cx="5400600" cy="5832648"/>
          </a:xfrm>
          <a:prstGeom prst="rect">
            <a:avLst/>
          </a:prstGeom>
          <a:noFill/>
        </p:spPr>
      </p:pic>
      <p:sp>
        <p:nvSpPr>
          <p:cNvPr id="6" name="Szöveg helye 5"/>
          <p:cNvSpPr>
            <a:spLocks noGrp="1"/>
          </p:cNvSpPr>
          <p:nvPr>
            <p:ph type="body" sz="half" idx="2"/>
          </p:nvPr>
        </p:nvSpPr>
        <p:spPr>
          <a:xfrm>
            <a:off x="457200" y="980728"/>
            <a:ext cx="3008313" cy="5616624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hu-HU" sz="1800" dirty="0" smtClean="0"/>
              <a:t> Cél egy </a:t>
            </a:r>
            <a:r>
              <a:rPr lang="hu-HU" sz="1800" dirty="0"/>
              <a:t>többcélú felhasználásra alkalmas adatrendszer létrehozása, amely valós információkkal segíti a változó körülményekhez igazodó, rugalmas döntés-előkészítést, tervezést és döntéshozást. </a:t>
            </a:r>
            <a:endParaRPr lang="hu-HU" sz="1800" dirty="0" smtClean="0"/>
          </a:p>
          <a:p>
            <a:pPr>
              <a:buFont typeface="Arial" pitchFamily="34" charset="0"/>
              <a:buChar char="•"/>
            </a:pPr>
            <a:r>
              <a:rPr lang="hu-HU" sz="1800" b="1" dirty="0" smtClean="0"/>
              <a:t>A </a:t>
            </a:r>
            <a:r>
              <a:rPr lang="hu-HU" sz="1800" b="1" dirty="0"/>
              <a:t>sérülékenység térbeli és időbeli dinamikájának vizsgálata egyben nemzetbiztonsági érdek is. </a:t>
            </a:r>
            <a:endParaRPr lang="hu-HU" sz="1800" b="1" dirty="0" smtClean="0"/>
          </a:p>
          <a:p>
            <a:pPr>
              <a:buFont typeface="Arial" pitchFamily="34" charset="0"/>
              <a:buChar char="•"/>
            </a:pPr>
            <a:r>
              <a:rPr lang="hu-HU" sz="1800" dirty="0" smtClean="0"/>
              <a:t> Mindez </a:t>
            </a:r>
            <a:r>
              <a:rPr lang="hu-HU" sz="1800" dirty="0"/>
              <a:t>az energia-, klíma- és környezetpolitika, a vízgazdálkodás, a vidék- és agrárpolitika, a katasztrófavédelem, építésügy, fejlesztéspolitika, társadalmi felzárkóztatás és az egészségpolitika </a:t>
            </a:r>
            <a:r>
              <a:rPr lang="hu-HU" sz="1800" b="1" dirty="0"/>
              <a:t>összehangolt cselekvés</a:t>
            </a:r>
            <a:r>
              <a:rPr lang="hu-HU" sz="1800" dirty="0"/>
              <a:t>ét igényli.</a:t>
            </a:r>
          </a:p>
          <a:p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zövegdoboz 10"/>
          <p:cNvSpPr txBox="1"/>
          <p:nvPr/>
        </p:nvSpPr>
        <p:spPr>
          <a:xfrm>
            <a:off x="467544" y="1196752"/>
            <a:ext cx="8352928" cy="22775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b="1" dirty="0" smtClean="0">
                <a:latin typeface="+mn-lt"/>
              </a:rPr>
              <a:t>Hazánk energetikai szempontból sebezhető, mert </a:t>
            </a:r>
            <a:r>
              <a:rPr lang="hu-HU" b="1" dirty="0" smtClean="0">
                <a:latin typeface="+mn-lt"/>
                <a:cs typeface="Times New Roman" pitchFamily="18" charset="0"/>
              </a:rPr>
              <a:t>fosszilis energiahordozók importjából fedezzük energiaszükségeltünk 62%-át.</a:t>
            </a:r>
            <a:r>
              <a:rPr lang="hu-HU" b="1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 </a:t>
            </a:r>
            <a:r>
              <a:rPr lang="hu-HU" b="1" dirty="0" smtClean="0">
                <a:latin typeface="+mn-lt"/>
                <a:cs typeface="Times New Roman" pitchFamily="18" charset="0"/>
              </a:rPr>
              <a:t>Ezen belül a földgáz szükségletünk 82%-a import </a:t>
            </a:r>
            <a:r>
              <a:rPr lang="hu-HU" dirty="0" smtClean="0">
                <a:latin typeface="+mn-lt"/>
              </a:rPr>
              <a:t>Ebben a kiszolgáltatott helyzetben </a:t>
            </a:r>
            <a:r>
              <a:rPr lang="hu-HU" b="1" i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szükséges egy „túlélési” stratégia megalkotása a fenntarthatóság jegyében. </a:t>
            </a:r>
          </a:p>
          <a:p>
            <a:pPr algn="just"/>
            <a:endParaRPr lang="hu-HU" dirty="0" smtClean="0">
              <a:latin typeface="+mn-lt"/>
            </a:endParaRPr>
          </a:p>
          <a:p>
            <a:pPr algn="ctr"/>
            <a:r>
              <a:rPr lang="hu-HU" sz="2000" b="1" dirty="0" smtClean="0">
                <a:latin typeface="+mn-lt"/>
              </a:rPr>
              <a:t>Az Országgyűlés 2011. október 3-án elfogadta a</a:t>
            </a:r>
          </a:p>
          <a:p>
            <a:pPr algn="ctr"/>
            <a:r>
              <a:rPr lang="hu-HU" sz="3200" b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Nemzeti Energiastratégia 2030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467544" y="3429000"/>
            <a:ext cx="8208912" cy="29854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b="1" i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 függetlenedés az energiafüggőségtől</a:t>
            </a:r>
          </a:p>
          <a:p>
            <a:pPr algn="ctr"/>
            <a:r>
              <a:rPr lang="hu-HU" sz="2400" b="1" i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dokumentumot</a:t>
            </a:r>
          </a:p>
          <a:p>
            <a:pPr algn="ctr"/>
            <a:endParaRPr lang="hu-HU" sz="800" b="1" i="1" dirty="0" smtClean="0">
              <a:latin typeface="+mn-lt"/>
            </a:endParaRPr>
          </a:p>
          <a:p>
            <a:pPr algn="just"/>
            <a:r>
              <a:rPr lang="hu-HU" sz="2400" b="1" dirty="0" smtClean="0">
                <a:latin typeface="+mn-lt"/>
              </a:rPr>
              <a:t>A függetlenedés fő eszközei: </a:t>
            </a:r>
          </a:p>
          <a:p>
            <a:pPr algn="just"/>
            <a:endParaRPr lang="hu-HU" sz="800" b="1" dirty="0" smtClean="0">
              <a:latin typeface="+mn-lt"/>
            </a:endParaRPr>
          </a:p>
          <a:p>
            <a:r>
              <a:rPr lang="hu-HU" sz="2000" b="1" dirty="0" smtClean="0">
                <a:latin typeface="+mn-lt"/>
              </a:rPr>
              <a:t>● </a:t>
            </a:r>
            <a:r>
              <a:rPr lang="hu-HU" sz="2000" b="1" i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energiatakarékosság és energiahatékonyság fokozása</a:t>
            </a:r>
          </a:p>
          <a:p>
            <a:r>
              <a:rPr lang="hu-HU" sz="2000" b="1" dirty="0" smtClean="0"/>
              <a:t>● </a:t>
            </a:r>
            <a:r>
              <a:rPr lang="hu-HU" sz="2000" b="1" i="1" dirty="0" smtClean="0">
                <a:latin typeface="+mn-lt"/>
              </a:rPr>
              <a:t>megújuló energia a lehető legmagasabb arányban</a:t>
            </a:r>
          </a:p>
          <a:p>
            <a:r>
              <a:rPr lang="hu-HU" sz="2000" b="1" dirty="0" smtClean="0"/>
              <a:t>● </a:t>
            </a:r>
            <a:r>
              <a:rPr lang="hu-HU" sz="2000" b="1" i="1" dirty="0" smtClean="0">
                <a:latin typeface="+mn-lt"/>
              </a:rPr>
              <a:t>biztonságos atomenergia és az erre épülő közlekedési elektrifikáció</a:t>
            </a:r>
          </a:p>
          <a:p>
            <a:r>
              <a:rPr lang="hu-HU" sz="2000" b="1" dirty="0" smtClean="0"/>
              <a:t>● </a:t>
            </a:r>
            <a:r>
              <a:rPr lang="hu-HU" sz="2000" b="1" i="1" dirty="0" smtClean="0">
                <a:latin typeface="+mn-lt"/>
              </a:rPr>
              <a:t>kapcsolódás az európai energia infrastruktúrához</a:t>
            </a:r>
          </a:p>
          <a:p>
            <a:r>
              <a:rPr lang="hu-HU" sz="2000" b="1" dirty="0" smtClean="0"/>
              <a:t>● </a:t>
            </a:r>
            <a:r>
              <a:rPr lang="hu-HU" sz="2000" b="1" i="1" dirty="0" smtClean="0">
                <a:latin typeface="+mn-lt"/>
              </a:rPr>
              <a:t>a hazai szén- és lignitvagyon fenntartható, környezetbarát felhasználása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442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zövegdoboz 2"/>
          <p:cNvSpPr txBox="1"/>
          <p:nvPr/>
        </p:nvSpPr>
        <p:spPr>
          <a:xfrm>
            <a:off x="6876256" y="6453336"/>
            <a:ext cx="20882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u-HU" dirty="0" smtClean="0"/>
              <a:t>Forrás: MOL Nyrt.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0" y="116632"/>
            <a:ext cx="889248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smtClean="0">
                <a:solidFill>
                  <a:schemeClr val="bg2">
                    <a:lumMod val="50000"/>
                  </a:schemeClr>
                </a:solidFill>
              </a:rPr>
              <a:t>Megtakarítási lehetőségek - kulcsszektorok</a:t>
            </a:r>
            <a:endParaRPr lang="hu-HU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0" y="548680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936103"/>
          </a:xfrm>
        </p:spPr>
        <p:txBody>
          <a:bodyPr>
            <a:noAutofit/>
          </a:bodyPr>
          <a:lstStyle/>
          <a:p>
            <a:r>
              <a:rPr lang="hu-HU" sz="3600" b="1" dirty="0" smtClean="0">
                <a:solidFill>
                  <a:schemeClr val="bg2">
                    <a:lumMod val="50000"/>
                  </a:schemeClr>
                </a:solidFill>
              </a:rPr>
              <a:t>Dekarbonizáció – megkerülhetetlen alkalmazkodás</a:t>
            </a:r>
            <a:endParaRPr lang="hu-HU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9552" y="2132856"/>
            <a:ext cx="8136904" cy="4104456"/>
          </a:xfrm>
        </p:spPr>
        <p:txBody>
          <a:bodyPr/>
          <a:lstStyle/>
          <a:p>
            <a:r>
              <a:rPr lang="hu-HU" b="1" dirty="0" smtClean="0">
                <a:solidFill>
                  <a:schemeClr val="tx1"/>
                </a:solidFill>
              </a:rPr>
              <a:t>Alapvető nemzetstratégiai érdekünk, hogy megfelelő – a versenyképesség, a technológia-váltás és az éghajlatvédelem szempontjainak kiegyensúlyozott figyelembevételén nyugvó – magyarországi dekarbonizációs tervvel készüljünk az európai dekarbonizációs tehermegosztásra.</a:t>
            </a:r>
            <a:endParaRPr lang="hu-H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1070</Words>
  <Application>Microsoft Office PowerPoint</Application>
  <PresentationFormat>Diavetítés a képernyőre (4:3 oldalarány)</PresentationFormat>
  <Paragraphs>83</Paragraphs>
  <Slides>24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25" baseType="lpstr">
      <vt:lpstr>Office-téma</vt:lpstr>
      <vt:lpstr>A fenntartható fejlődés és erőforrások kérdésköre</vt:lpstr>
      <vt:lpstr>Kisajátított bioszféra</vt:lpstr>
      <vt:lpstr>Az emberi társadalom elválasztotta magát a Természettől</vt:lpstr>
      <vt:lpstr>Tükör által homályosan</vt:lpstr>
      <vt:lpstr>Telhetetlen civilizáció</vt:lpstr>
      <vt:lpstr>Ördögi pszichológia</vt:lpstr>
      <vt:lpstr>Utolérhetetlen telhetetlenség</vt:lpstr>
      <vt:lpstr>Globális kísérlet zajlik (globális = helytelen) (lokális = helyes)</vt:lpstr>
      <vt:lpstr>Unokáink életét emésztjük</vt:lpstr>
      <vt:lpstr>A növekedés határai</vt:lpstr>
      <vt:lpstr>Földünk megtelt- a tányérok üresek</vt:lpstr>
      <vt:lpstr>Fenntarthatósági kritériumok</vt:lpstr>
      <vt:lpstr>Antropocén tűzijáték</vt:lpstr>
      <vt:lpstr>Megújuló energia – szép álom</vt:lpstr>
      <vt:lpstr>Kimerülő erőforrások</vt:lpstr>
      <vt:lpstr>Fajunk fennmaradása a tét</vt:lpstr>
      <vt:lpstr>PowerPoint bemutató</vt:lpstr>
      <vt:lpstr>A Föld-felszín melegedési adatsora</vt:lpstr>
      <vt:lpstr>Jövő a múltban</vt:lpstr>
      <vt:lpstr>Értékváltásra van szükség</vt:lpstr>
      <vt:lpstr>PowerPoint bemutató</vt:lpstr>
      <vt:lpstr>PowerPoint bemutató</vt:lpstr>
      <vt:lpstr>PowerPoint bemutató</vt:lpstr>
      <vt:lpstr>Dekarbonizáció – megkerülhetetlen alkalmazkodás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magyar energia- és környezetpolitika összefüggései, új kihívásai</dc:title>
  <dc:creator>Moni</dc:creator>
  <cp:lastModifiedBy>Kaszab Annamária</cp:lastModifiedBy>
  <cp:revision>8</cp:revision>
  <dcterms:created xsi:type="dcterms:W3CDTF">2012-11-10T09:10:07Z</dcterms:created>
  <dcterms:modified xsi:type="dcterms:W3CDTF">2012-11-16T11:11:58Z</dcterms:modified>
</cp:coreProperties>
</file>